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7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78" r:id="rId10"/>
    <p:sldId id="272" r:id="rId11"/>
    <p:sldId id="271" r:id="rId12"/>
    <p:sldId id="273" r:id="rId13"/>
    <p:sldId id="263" r:id="rId14"/>
    <p:sldId id="264" r:id="rId15"/>
    <p:sldId id="265" r:id="rId16"/>
    <p:sldId id="266" r:id="rId17"/>
    <p:sldId id="274" r:id="rId18"/>
    <p:sldId id="275" r:id="rId19"/>
    <p:sldId id="267" r:id="rId20"/>
    <p:sldId id="268" r:id="rId21"/>
    <p:sldId id="269" r:id="rId22"/>
    <p:sldId id="277" r:id="rId23"/>
    <p:sldId id="270" r:id="rId24"/>
    <p:sldId id="279" r:id="rId25"/>
    <p:sldId id="281" r:id="rId26"/>
    <p:sldId id="280" r:id="rId27"/>
    <p:sldId id="283" r:id="rId2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26B95-42E8-4C55-B6E5-E86685BEB274}" type="datetimeFigureOut">
              <a:rPr lang="pl-PL" smtClean="0"/>
              <a:pPr/>
              <a:t>2015-11-27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A85AB-364C-4466-A08D-D8E4E2CEB1A4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A85AB-364C-4466-A08D-D8E4E2CEB1A4}" type="slidenum">
              <a:rPr lang="pl-PL" smtClean="0"/>
              <a:pPr/>
              <a:t>16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571DA-C8BF-4FF9-BC5B-67DCF3350954}" type="datetimeFigureOut">
              <a:rPr lang="pl-PL" smtClean="0"/>
              <a:pPr/>
              <a:t>2015-11-27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9DB21-A6CC-414D-B11E-6E5A8B039EE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571DA-C8BF-4FF9-BC5B-67DCF3350954}" type="datetimeFigureOut">
              <a:rPr lang="pl-PL" smtClean="0"/>
              <a:pPr/>
              <a:t>2015-11-27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9DB21-A6CC-414D-B11E-6E5A8B039EE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571DA-C8BF-4FF9-BC5B-67DCF3350954}" type="datetimeFigureOut">
              <a:rPr lang="pl-PL" smtClean="0"/>
              <a:pPr/>
              <a:t>2015-11-27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9DB21-A6CC-414D-B11E-6E5A8B039EE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571DA-C8BF-4FF9-BC5B-67DCF3350954}" type="datetimeFigureOut">
              <a:rPr lang="pl-PL" smtClean="0"/>
              <a:pPr/>
              <a:t>2015-11-27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9DB21-A6CC-414D-B11E-6E5A8B039EE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571DA-C8BF-4FF9-BC5B-67DCF3350954}" type="datetimeFigureOut">
              <a:rPr lang="pl-PL" smtClean="0"/>
              <a:pPr/>
              <a:t>2015-11-27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9DB21-A6CC-414D-B11E-6E5A8B039EE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571DA-C8BF-4FF9-BC5B-67DCF3350954}" type="datetimeFigureOut">
              <a:rPr lang="pl-PL" smtClean="0"/>
              <a:pPr/>
              <a:t>2015-11-27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9DB21-A6CC-414D-B11E-6E5A8B039EE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571DA-C8BF-4FF9-BC5B-67DCF3350954}" type="datetimeFigureOut">
              <a:rPr lang="pl-PL" smtClean="0"/>
              <a:pPr/>
              <a:t>2015-11-27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9DB21-A6CC-414D-B11E-6E5A8B039EE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571DA-C8BF-4FF9-BC5B-67DCF3350954}" type="datetimeFigureOut">
              <a:rPr lang="pl-PL" smtClean="0"/>
              <a:pPr/>
              <a:t>2015-11-27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9DB21-A6CC-414D-B11E-6E5A8B039EE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571DA-C8BF-4FF9-BC5B-67DCF3350954}" type="datetimeFigureOut">
              <a:rPr lang="pl-PL" smtClean="0"/>
              <a:pPr/>
              <a:t>2015-11-27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9DB21-A6CC-414D-B11E-6E5A8B039EE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571DA-C8BF-4FF9-BC5B-67DCF3350954}" type="datetimeFigureOut">
              <a:rPr lang="pl-PL" smtClean="0"/>
              <a:pPr/>
              <a:t>2015-11-27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9DB21-A6CC-414D-B11E-6E5A8B039EE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571DA-C8BF-4FF9-BC5B-67DCF3350954}" type="datetimeFigureOut">
              <a:rPr lang="pl-PL" smtClean="0"/>
              <a:pPr/>
              <a:t>2015-11-27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9DB21-A6CC-414D-B11E-6E5A8B039EE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571DA-C8BF-4FF9-BC5B-67DCF3350954}" type="datetimeFigureOut">
              <a:rPr lang="pl-PL" smtClean="0"/>
              <a:pPr/>
              <a:t>2015-11-27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9DB21-A6CC-414D-B11E-6E5A8B039EE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pl.wikipedia.org/wiki/Plik:Museum_of_the_History_of_Polish_Jews_in_Warsaw_Main_exhibition_Paradisus_Iudaeorum_01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yla.pl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267744" y="2420888"/>
            <a:ext cx="44644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Prezentacja wykonana przez Alicję Murawską</a:t>
            </a:r>
          </a:p>
          <a:p>
            <a:r>
              <a:rPr lang="pl-PL" dirty="0" smtClean="0"/>
              <a:t>       w ramach projektu „Podaj Dalej 2 - Senior dla Kultury” realizowanego przez NASK</a:t>
            </a:r>
          </a:p>
          <a:p>
            <a:r>
              <a:rPr lang="pl-PL" dirty="0" smtClean="0"/>
              <a:t>i finansowanego przez Ministerstwo Kultury</a:t>
            </a:r>
          </a:p>
          <a:p>
            <a:r>
              <a:rPr lang="pl-PL" dirty="0" smtClean="0"/>
              <a:t>                 i Dziedzictwa Narodowego</a:t>
            </a:r>
          </a:p>
          <a:p>
            <a:endParaRPr lang="pl-PL" dirty="0"/>
          </a:p>
        </p:txBody>
      </p:sp>
      <p:pic>
        <p:nvPicPr>
          <p:cNvPr id="4" name="Obraz 3" descr="belka sd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0"/>
            <a:ext cx="7267575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323528" y="3645024"/>
            <a:ext cx="83529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 smtClean="0"/>
              <a:t>14 kwietnia 2013 przy wejściu do muzeum została zawieszona mezuza wykonana z połówki cegły wydobytej z fundamentów nieistniejącej kamienicy przy dawnej ulicy Nalewki 10/12. Mezuza została zaprojektowana przez Andrzeja i Macieja Bulandów. </a:t>
            </a:r>
            <a:br>
              <a:rPr lang="pl-PL" dirty="0" smtClean="0"/>
            </a:br>
            <a:r>
              <a:rPr lang="pl-PL" dirty="0" smtClean="0"/>
              <a:t>Na cegle wyryto hebrajską literę </a:t>
            </a:r>
            <a:r>
              <a:rPr lang="pl-PL" dirty="0" err="1" smtClean="0"/>
              <a:t>szin</a:t>
            </a:r>
            <a:r>
              <a:rPr lang="pl-PL" dirty="0" smtClean="0"/>
              <a:t> z określenia El </a:t>
            </a:r>
            <a:r>
              <a:rPr lang="pl-PL" dirty="0" err="1" smtClean="0"/>
              <a:t>Szaddaj</a:t>
            </a:r>
            <a:r>
              <a:rPr lang="pl-PL" dirty="0" smtClean="0"/>
              <a:t> („Bóg Wszechmogący”). Mezuza ma przypominać genezę miejsca i podkreślać ciągłość kultury i tradycji żydowskiej w Warszawie.</a:t>
            </a:r>
          </a:p>
          <a:p>
            <a:r>
              <a:rPr lang="pl-PL" dirty="0" smtClean="0"/>
              <a:t>Odsłonięcia mezuzy dokonał naczelny rabin Polski Michael </a:t>
            </a:r>
            <a:r>
              <a:rPr lang="pl-PL" dirty="0" err="1" smtClean="0"/>
              <a:t>Schudrich</a:t>
            </a:r>
            <a:r>
              <a:rPr lang="pl-PL" dirty="0" smtClean="0"/>
              <a:t>.</a:t>
            </a:r>
            <a:endParaRPr lang="pl-PL" u="sng" dirty="0"/>
          </a:p>
        </p:txBody>
      </p:sp>
      <p:pic>
        <p:nvPicPr>
          <p:cNvPr id="4" name="Obraz 3" descr="mezuz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764704"/>
            <a:ext cx="5328592" cy="2448272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3491880" y="3356992"/>
            <a:ext cx="39604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 smtClean="0"/>
              <a:t>źródło: </a:t>
            </a:r>
            <a:r>
              <a:rPr lang="pl-PL" sz="1000" dirty="0" err="1" smtClean="0"/>
              <a:t>Wikipedia</a:t>
            </a:r>
            <a:r>
              <a:rPr lang="pl-PL" sz="1000" dirty="0" smtClean="0"/>
              <a:t>, fot. Adrian </a:t>
            </a:r>
            <a:r>
              <a:rPr lang="pl-PL" sz="1000" dirty="0" err="1" smtClean="0"/>
              <a:t>Grycuk</a:t>
            </a:r>
            <a:endParaRPr lang="pl-PL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115616" y="4653136"/>
            <a:ext cx="68407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 smtClean="0"/>
              <a:t>Uroczyste otwarcie wystawy stałej „1000 lat historii Żydów polskich” przez prezydentów: Polski Bronisława Komorowskiego i Izraela </a:t>
            </a:r>
            <a:br>
              <a:rPr lang="pl-PL" dirty="0" smtClean="0"/>
            </a:br>
            <a:r>
              <a:rPr lang="pl-PL" dirty="0" err="1" smtClean="0"/>
              <a:t>Re’uwena</a:t>
            </a:r>
            <a:r>
              <a:rPr lang="pl-PL" dirty="0" smtClean="0"/>
              <a:t> </a:t>
            </a:r>
            <a:r>
              <a:rPr lang="pl-PL" dirty="0" err="1" smtClean="0"/>
              <a:t>Riwlina</a:t>
            </a:r>
            <a:r>
              <a:rPr lang="pl-PL" dirty="0" smtClean="0"/>
              <a:t> odbyło się 28 października 2014. W uroczystości wzięli także udział m.in. premier Ewa Kopacz, marszałek Sejmu Radosław Sikorski, marszałek Senatu Bogdan Borusewicz oraz prezydent Warszawy Hanna </a:t>
            </a:r>
            <a:r>
              <a:rPr lang="pl-PL" dirty="0" err="1" smtClean="0"/>
              <a:t>Gronkiewicz-Waltz</a:t>
            </a:r>
            <a:endParaRPr lang="pl-PL" dirty="0"/>
          </a:p>
        </p:txBody>
      </p:sp>
      <p:pic>
        <p:nvPicPr>
          <p:cNvPr id="5" name="Obraz 4" descr="wystaw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764704"/>
            <a:ext cx="5472608" cy="3024336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 rot="10800000" flipV="1">
            <a:off x="899592" y="4036638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         Budynek został udostępniony publiczności 19 kwietnia 2013 roku.          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4139952" y="3789040"/>
            <a:ext cx="34563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 smtClean="0"/>
              <a:t>źródło: </a:t>
            </a:r>
            <a:r>
              <a:rPr lang="pl-PL" sz="1000" dirty="0" err="1" smtClean="0"/>
              <a:t>onet.pl</a:t>
            </a:r>
            <a:r>
              <a:rPr lang="pl-PL" sz="1000" dirty="0" smtClean="0"/>
              <a:t>, fot. PAP</a:t>
            </a:r>
            <a:endParaRPr lang="pl-PL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23528" y="4581128"/>
            <a:ext cx="82089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 smtClean="0"/>
              <a:t>Wystała stała zajmuje dwie połączone ze sobą kondygnacje podziemne gmachu muzeum. Ma powierzchnię ok. 4,2 </a:t>
            </a:r>
            <a:r>
              <a:rPr lang="pl-PL" dirty="0" err="1" smtClean="0"/>
              <a:t>tys</a:t>
            </a:r>
            <a:r>
              <a:rPr lang="pl-PL" dirty="0" smtClean="0"/>
              <a:t> </a:t>
            </a:r>
            <a:r>
              <a:rPr lang="pl-PL" dirty="0" err="1" smtClean="0"/>
              <a:t>m²</a:t>
            </a:r>
            <a:r>
              <a:rPr lang="pl-PL" dirty="0" smtClean="0"/>
              <a:t>. Jej projekt opracował międzynarodowy zespół 120 historyków i muzealników z Polski, Izraela i Stanów Zjednoczonych pod kierunkiem dyrektor programowej wystawy profesor Barbary </a:t>
            </a:r>
            <a:r>
              <a:rPr lang="pl-PL" dirty="0" err="1" smtClean="0"/>
              <a:t>Kirshenblatt-Gimblett</a:t>
            </a:r>
            <a:r>
              <a:rPr lang="pl-PL" dirty="0" smtClean="0"/>
              <a:t> z New York </a:t>
            </a:r>
            <a:r>
              <a:rPr lang="pl-PL" dirty="0" err="1" smtClean="0"/>
              <a:t>University</a:t>
            </a:r>
            <a:r>
              <a:rPr lang="pl-PL" dirty="0" smtClean="0"/>
              <a:t>. Powstała interaktywna ekspozycja składająca się z ośmiu tematycznych galerii, prezentująca chronologicznie tysiąc lat historii polskich Żydów na tle najważniejszych wydarzeń z historii Polski</a:t>
            </a:r>
            <a:endParaRPr lang="pl-PL" dirty="0"/>
          </a:p>
        </p:txBody>
      </p:sp>
      <p:pic>
        <p:nvPicPr>
          <p:cNvPr id="13314" name="Picture 2" descr="http://www.ciszapiszczy.pl/wp-content/uploads/2013/05/muzeum_hzp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32657"/>
            <a:ext cx="5472608" cy="3576160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1115616" y="4077072"/>
            <a:ext cx="5650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            Schody prowadzące do podziemi – na wystawę stałą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4283968" y="3933056"/>
            <a:ext cx="30963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 smtClean="0"/>
              <a:t>źródło: </a:t>
            </a:r>
            <a:r>
              <a:rPr lang="pl-PL" sz="1000" dirty="0" err="1" smtClean="0"/>
              <a:t>photoroom.pl</a:t>
            </a:r>
            <a:endParaRPr lang="pl-PL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 descr="https://upload.wikimedia.org/wikipedia/commons/5/5b/Museum_of_the_History_of_Polish_Jews_Forest_Gallery.JPG"/>
          <p:cNvSpPr>
            <a:spLocks noChangeAspect="1" noChangeArrowheads="1"/>
          </p:cNvSpPr>
          <p:nvPr/>
        </p:nvSpPr>
        <p:spPr bwMode="auto">
          <a:xfrm>
            <a:off x="155575" y="-3603625"/>
            <a:ext cx="11677650" cy="75152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484" name="AutoShape 4" descr="https://upload.wikimedia.org/wikipedia/commons/thumb/5/5b/Museum_of_the_History_of_Polish_Jews_Forest_Gallery.JPG/1280px-Museum_of_the_History_of_Polish_Jews_Forest_Gallery.JPG"/>
          <p:cNvSpPr>
            <a:spLocks noChangeAspect="1" noChangeArrowheads="1"/>
          </p:cNvSpPr>
          <p:nvPr/>
        </p:nvSpPr>
        <p:spPr bwMode="auto">
          <a:xfrm>
            <a:off x="155575" y="-3208338"/>
            <a:ext cx="10372725" cy="6696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486" name="AutoShape 6" descr="https://upload.wikimedia.org/wikipedia/commons/a/ac/Museum_of_the_History_of_Polish_Jews_in_Warsaw_Main_exhibition_First_ecounters_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Wystawa stała „1000 lat historii Żydów polskich”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2" tooltip="Galeria Paradisus Iudaeorum z makietą Krakowa i Kazimierza"/>
              </a:rPr>
              <a:t>  </a:t>
            </a:r>
            <a:endParaRPr kumimoji="0" lang="pl-PL" sz="13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179512" y="4077072"/>
            <a:ext cx="896448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Las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– znajdująca się w tej galerii artystyczna instalacja poprzez legendy i opowieści </a:t>
            </a:r>
            <a:b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o pierwszych przybyszach żydowskich na ziemiach polskich wprowadza zwiedzającego w podróż przez tysiąc lat historii. Opowiada m.in. legendę o tym, jak uciekający przed prześladowaniami na zachodzie Europy Żydzi przybyli na tereny obecnej Polski. Miejsce, do którego dotarli, nazwali – jak podpowiedział im głos, który usłyszeli z nieba – </a:t>
            </a:r>
            <a:r>
              <a:rPr kumimoji="0" lang="pl-PL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Po-lin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(pol. </a:t>
            </a:r>
            <a:r>
              <a:rPr kumimoji="0" lang="pl-PL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tutaj odpoczniesz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). W ten sposób Polska na tysiąc lat stała się ich największym europejskim domem. Pierwotnie galeria miała przypominać prawdziwy las z pniami drzew i metalowymi liśćmi, jednak ostatecznie została zastąpiona multimedialną projekcją na szklanych taflach. </a:t>
            </a:r>
          </a:p>
        </p:txBody>
      </p:sp>
      <p:pic>
        <p:nvPicPr>
          <p:cNvPr id="20493" name="Picture 13" descr="http://cdn14.archirama.smcloud.net/s/photos/t/17888/architektura-wnetrz-muzeum-historii-zydow-polskich-w-warszawie_1822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04664"/>
            <a:ext cx="6552728" cy="3305175"/>
          </a:xfrm>
          <a:prstGeom prst="rect">
            <a:avLst/>
          </a:prstGeom>
          <a:noFill/>
        </p:spPr>
      </p:pic>
      <p:sp>
        <p:nvSpPr>
          <p:cNvPr id="8" name="pole tekstowe 7"/>
          <p:cNvSpPr txBox="1"/>
          <p:nvPr/>
        </p:nvSpPr>
        <p:spPr>
          <a:xfrm>
            <a:off x="2555776" y="3789040"/>
            <a:ext cx="5544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źródło: </a:t>
            </a:r>
            <a:r>
              <a:rPr lang="pl-PL" sz="1000" dirty="0" err="1" smtClean="0"/>
              <a:t>wyborcza.pl</a:t>
            </a:r>
            <a:r>
              <a:rPr lang="pl-PL" sz="1000" dirty="0" smtClean="0"/>
              <a:t>, fot. Magda Starowieyska i Darek Golik / Muzeum Historii Żydów Polskich POLIN</a:t>
            </a:r>
            <a:endParaRPr lang="pl-PL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wprost.pl/G/elements_gallery/2_14139947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7" y="332657"/>
            <a:ext cx="7416824" cy="3738950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251520" y="4293096"/>
            <a:ext cx="86409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b="1" dirty="0" smtClean="0"/>
              <a:t>Pierwsze spotkania</a:t>
            </a:r>
            <a:r>
              <a:rPr lang="pl-PL" dirty="0" smtClean="0"/>
              <a:t> (lata 960–1500) – galeria średniowieczna, która rozpoczyna się od przybliżenia okoliczności pojawienia się w X w. na ziemiach polskich pierwszych Żydów. Byli nimi żydowscy kupcy z zachodniej i południowej Europy, wśród nich Ibrahim </a:t>
            </a:r>
            <a:r>
              <a:rPr lang="pl-PL" dirty="0" err="1" smtClean="0"/>
              <a:t>ibn</a:t>
            </a:r>
            <a:r>
              <a:rPr lang="pl-PL" dirty="0" smtClean="0"/>
              <a:t> Jakub </a:t>
            </a:r>
            <a:br>
              <a:rPr lang="pl-PL" dirty="0" smtClean="0"/>
            </a:br>
            <a:r>
              <a:rPr lang="pl-PL" dirty="0" smtClean="0"/>
              <a:t>z kalifatu Kordoby, który w pozostawionej relacji z podróży po kontynencie jako pierwszy wspomniał o Polsce. Dalsza </a:t>
            </a:r>
            <a:r>
              <a:rPr lang="pl-PL" dirty="0" err="1" smtClean="0"/>
              <a:t>częśc</a:t>
            </a:r>
            <a:r>
              <a:rPr lang="pl-PL" dirty="0" smtClean="0"/>
              <a:t> galerii jest poświęcona m.in. pierwszemu żydowskiemu osadnictwu na ziemiach polskich. Na znajdującej się tutaj mapie zaznaczono ok. 100 polskich miast, w których w 1500 roku zamieszkiwali Żydzi (na mapie umieszczonej </a:t>
            </a:r>
            <a:br>
              <a:rPr lang="pl-PL" dirty="0" smtClean="0"/>
            </a:br>
            <a:r>
              <a:rPr lang="pl-PL" dirty="0" smtClean="0"/>
              <a:t>w kolejnej galerii, </a:t>
            </a:r>
            <a:r>
              <a:rPr lang="pl-PL" i="1" dirty="0" err="1" smtClean="0"/>
              <a:t>Paradisus</a:t>
            </a:r>
            <a:r>
              <a:rPr lang="pl-PL" i="1" dirty="0" smtClean="0"/>
              <a:t> </a:t>
            </a:r>
            <a:r>
              <a:rPr lang="pl-PL" i="1" dirty="0" err="1" smtClean="0"/>
              <a:t>Iudaeorum</a:t>
            </a:r>
            <a:r>
              <a:rPr lang="pl-PL" dirty="0" smtClean="0"/>
              <a:t>, liczba miejscowości, w których istniały gminy żydowskie, wynosi już 1200).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2555776" y="4077072"/>
            <a:ext cx="5544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źródło: </a:t>
            </a:r>
            <a:r>
              <a:rPr lang="pl-PL" sz="1000" dirty="0" err="1" smtClean="0"/>
              <a:t>wyborcza.pl</a:t>
            </a:r>
            <a:r>
              <a:rPr lang="pl-PL" sz="1000" dirty="0" smtClean="0"/>
              <a:t>, fot. Magda Starowieyska i Darek Golik / Muzeum Historii Żydów Polskich POLIN</a:t>
            </a:r>
            <a:endParaRPr lang="pl-PL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23528" y="4365104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b="1" i="1" dirty="0" err="1" smtClean="0"/>
              <a:t>Paradisus</a:t>
            </a:r>
            <a:r>
              <a:rPr lang="pl-PL" b="1" i="1" dirty="0" smtClean="0"/>
              <a:t> </a:t>
            </a:r>
            <a:r>
              <a:rPr lang="pl-PL" b="1" i="1" dirty="0" err="1" smtClean="0"/>
              <a:t>Iudaeorum</a:t>
            </a:r>
            <a:r>
              <a:rPr lang="pl-PL" dirty="0" smtClean="0"/>
              <a:t> (pol. </a:t>
            </a:r>
            <a:r>
              <a:rPr lang="pl-PL" i="1" dirty="0" smtClean="0"/>
              <a:t>Raj dla Żydów</a:t>
            </a:r>
            <a:r>
              <a:rPr lang="pl-PL" dirty="0" smtClean="0"/>
              <a:t>, 1569–1648) – galeria przedstawia losy Żydów na ziemiach polskich w okresie uznawanym za złoty wiek społeczności żydowskiej w Polsce. Narracja galerii koncentruje się na rozwoju życia intelektualnego i religijnego Żydów, ukształtowaniu się samorządności żydowskiej z Sejmem Czterech Ziem na czele oraz funkcjonowaniu Żydów z gospodarce latyfundialnej. Centralnym elementem tej galerii jest interaktywna makieta Krakowa i Kazimierza przybliżająca funkcjonowanie gminy żydowskiej w stolicy kraju. Przedstawiono również historię drukarstwa żydowskiego w Krakowie </a:t>
            </a:r>
            <a:br>
              <a:rPr lang="pl-PL" dirty="0" smtClean="0"/>
            </a:br>
            <a:r>
              <a:rPr lang="pl-PL" dirty="0" smtClean="0"/>
              <a:t>i Lublinie</a:t>
            </a:r>
            <a:endParaRPr lang="pl-PL" dirty="0"/>
          </a:p>
        </p:txBody>
      </p:sp>
      <p:sp>
        <p:nvSpPr>
          <p:cNvPr id="22530" name="AutoShape 2" descr="https://upload.wikimedia.org/wikipedia/commons/2/2a/Museum_of_the_History_of_Polish_Jews_in_Warsaw_Main_exhibition_Paradisus_Iudaeorum_02.jpg"/>
          <p:cNvSpPr>
            <a:spLocks noChangeAspect="1" noChangeArrowheads="1"/>
          </p:cNvSpPr>
          <p:nvPr/>
        </p:nvSpPr>
        <p:spPr bwMode="auto">
          <a:xfrm>
            <a:off x="155575" y="-3603625"/>
            <a:ext cx="9296400" cy="75152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9218" name="AutoShape 2" descr="https://upload.wikimedia.org/wikipedia/commons/thumb/2/2a/Museum_of_the_History_of_Polish_Jews_in_Warsaw_Main_exhibition_Paradisus_Iudaeorum_02.jpg/1024px-Museum_of_the_History_of_Polish_Jews_in_Warsaw_Main_exhibition_Paradisus_Iudaeorum_02.jpg"/>
          <p:cNvSpPr>
            <a:spLocks noChangeAspect="1" noChangeArrowheads="1"/>
          </p:cNvSpPr>
          <p:nvPr/>
        </p:nvSpPr>
        <p:spPr bwMode="auto">
          <a:xfrm>
            <a:off x="155575" y="-3208338"/>
            <a:ext cx="8277225" cy="6696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7" name="Obraz 6" descr="594px-Museum_of_the_History_of_Polish_Jews_in_Warsaw_Main_exhibition_Paradisus_Iudaeorum_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88640"/>
            <a:ext cx="7200800" cy="3744416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627784" y="4005064"/>
            <a:ext cx="5544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źródło: </a:t>
            </a:r>
            <a:r>
              <a:rPr lang="pl-PL" sz="1000" dirty="0" err="1" smtClean="0"/>
              <a:t>wyborcza.pl</a:t>
            </a:r>
            <a:r>
              <a:rPr lang="pl-PL" sz="1000" dirty="0" smtClean="0"/>
              <a:t>, fot. Magda Starowieyska i Darek Golik / Muzeum Historii Żydów Polskich POLIN</a:t>
            </a:r>
            <a:endParaRPr lang="pl-PL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AutoShape 4" descr="Galeria Paradisus Iudaeorum z makiet&amp;aogon; Krakowa i Kazimierza"/>
          <p:cNvSpPr>
            <a:spLocks noChangeAspect="1" noChangeArrowheads="1"/>
          </p:cNvSpPr>
          <p:nvPr/>
        </p:nvSpPr>
        <p:spPr bwMode="auto">
          <a:xfrm>
            <a:off x="155575" y="-1028700"/>
            <a:ext cx="6667500" cy="2152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3558" name="AutoShape 6" descr="Galeria Paradisus Iudaeorum z makiet&amp;aogon; Krakowa i Kazimierza"/>
          <p:cNvSpPr>
            <a:spLocks noChangeAspect="1" noChangeArrowheads="1"/>
          </p:cNvSpPr>
          <p:nvPr/>
        </p:nvSpPr>
        <p:spPr bwMode="auto">
          <a:xfrm>
            <a:off x="155575" y="-1028700"/>
            <a:ext cx="6667500" cy="2152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 rot="10800000" flipV="1">
            <a:off x="539552" y="3212976"/>
            <a:ext cx="820891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Miasteczko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(1648–1772) – w tej galerii pokazane zostały dzieje polskich Żydów od powstania Chmielnickiego do okresu rozbiorów na przykładzie typowego kresowego miasteczka, w którym ludność żydowska stanowiła znaczącą część mieszkańców. Miastem-inspiracją dla tej galerii była Żółkiew należąca do Jana III Sobieskiego. Jej centralnym elementem jest unikalna rekonstrukcja sklepienia drewnianej XVII-wiecznej synagogi z Gwoźdźca na Ukrainie, zniszczonej podczas I</a:t>
            </a:r>
            <a:r>
              <a:rPr kumimoji="0" lang="pl-PL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lang="pl-PL" dirty="0" err="1" smtClean="0">
                <a:latin typeface="Arial" charset="0"/>
                <a:cs typeface="Arial" charset="0"/>
              </a:rPr>
              <a:t>i</a:t>
            </a:r>
            <a:r>
              <a:rPr lang="pl-PL" dirty="0" smtClean="0">
                <a:latin typeface="Arial" charset="0"/>
                <a:cs typeface="Arial" charset="0"/>
              </a:rPr>
              <a:t> 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II wojny światowej. </a:t>
            </a:r>
            <a:r>
              <a:rPr lang="pl-PL" dirty="0" smtClean="0">
                <a:latin typeface="Arial" charset="0"/>
                <a:cs typeface="Arial" charset="0"/>
              </a:rPr>
              <a:t>B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ajkowo kolorowe sklepienie zostało odtworzone dawnymi metodami (m.in. z wykorzystaniem naturalnych barwników) na podstawie czarno-białej ikonografii. Prace nad rekonstrukcją 30-tonowego dachu trwały 2 lata, a w projekcie brało udział blisko 400 wolontariuszy z całego świata. W galerii odtworzono także </a:t>
            </a:r>
            <a:r>
              <a:rPr kumimoji="0" lang="pl-PL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m.in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wnętrze żydowskiego domu, oberży oraz targ. </a:t>
            </a:r>
          </a:p>
        </p:txBody>
      </p:sp>
      <p:sp>
        <p:nvSpPr>
          <p:cNvPr id="23561" name="AutoShape 9" descr="Znalezione obrazy dla zapytania muzeum historii &amp;zdot;ydów polski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3563" name="AutoShape 11" descr="Znalezione obrazy dla zapytania muzeum historii &amp;zdot;ydów polski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148" name="AutoShape 4" descr="Znalezione obrazy dla zapytania muzeum historii &amp;zdot;ydów polski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6150" name="Picture 6" descr="http://culture.pl/sites/default/files/images/imported/sztuki%20wizualne/galeria/gl%20sklepienie%20drewnianej%20synagogi%20z%20gwozdzcu/galeria/sklepienie%20drewnianej%20synagogi%20z%20gwozdzcu%206_68211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1" y="116632"/>
            <a:ext cx="4320480" cy="2882377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>
            <a:off x="3347864" y="2996952"/>
            <a:ext cx="38164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 smtClean="0"/>
              <a:t>źródło: </a:t>
            </a:r>
            <a:r>
              <a:rPr lang="pl-PL" sz="1000" dirty="0" err="1" smtClean="0"/>
              <a:t>polin.pl</a:t>
            </a:r>
            <a:r>
              <a:rPr lang="pl-PL" sz="1000" dirty="0" smtClean="0"/>
              <a:t>, fot. Magda Starowieyska </a:t>
            </a:r>
            <a:endParaRPr lang="pl-PL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123728" y="472514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  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2987824" y="5445224"/>
            <a:ext cx="3086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   Wnętrze   żydowskiego domu</a:t>
            </a:r>
            <a:endParaRPr lang="pl-PL" dirty="0"/>
          </a:p>
        </p:txBody>
      </p:sp>
      <p:pic>
        <p:nvPicPr>
          <p:cNvPr id="32770" name="Picture 2" descr="C:\Users\kurs\Desktop\galeria_miasteczko_ d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60648"/>
            <a:ext cx="6732240" cy="4486293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2843808" y="4869160"/>
            <a:ext cx="5544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źródło: </a:t>
            </a:r>
            <a:r>
              <a:rPr lang="pl-PL" sz="1000" dirty="0" err="1" smtClean="0"/>
              <a:t>polin.pl</a:t>
            </a:r>
            <a:r>
              <a:rPr lang="pl-PL" sz="1000" dirty="0" smtClean="0"/>
              <a:t>, fot. Magda Starowieyska i Darek Golik / Muzeum Historii Żydów Polskich POLIN</a:t>
            </a:r>
            <a:endParaRPr lang="pl-PL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kurs\Desktop\galeria_miasteczko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92696"/>
            <a:ext cx="6732240" cy="4486293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1691680" y="5949280"/>
            <a:ext cx="3863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                 Targ w żydowskim miasteczku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2123728" y="5229200"/>
            <a:ext cx="5544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źródło: </a:t>
            </a:r>
            <a:r>
              <a:rPr lang="pl-PL" sz="1000" dirty="0" err="1" smtClean="0"/>
              <a:t>polin.pl</a:t>
            </a:r>
            <a:r>
              <a:rPr lang="pl-PL" sz="1000" dirty="0" smtClean="0"/>
              <a:t>, fot. Magda Starowieyska i Darek Golik / Muzeum Historii Żydów Polskich POLIN</a:t>
            </a:r>
            <a:endParaRPr lang="pl-PL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 rot="10800000" flipV="1">
            <a:off x="251520" y="4364047"/>
            <a:ext cx="856895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Wyzwania nowoczesności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(1772–1914) – w tej części wystawy został zaprezentowany okres zaborów, kiedy Żydzi dzielili los podzielonego pomiędzy Austrię, Prusy i Rosję państwa. Galerię otwiera sala z pustym fotelem tronowym polskiego króla (replika fotela znajdującego się w Sali Tronowej Zamku Królewskiego w Warszawie) naprzeciwko którego zawieszono wielkie portrety władców państw zaborczych: Franciszka II Habsburga, Fryderyka Wilhelma II Pruskiego i Katarzyny II Wielkiej. </a:t>
            </a:r>
          </a:p>
        </p:txBody>
      </p:sp>
      <p:sp>
        <p:nvSpPr>
          <p:cNvPr id="4100" name="AutoShape 4" descr="https://upload.wikimedia.org/wikipedia/commons/7/75/Museum_of_the_History_of_Polish_Jews_in_Warsaw_Main_exhibition_Encounters_with_modernity_02.jpg"/>
          <p:cNvSpPr>
            <a:spLocks noChangeAspect="1" noChangeArrowheads="1"/>
          </p:cNvSpPr>
          <p:nvPr/>
        </p:nvSpPr>
        <p:spPr bwMode="auto">
          <a:xfrm>
            <a:off x="155575" y="-3603625"/>
            <a:ext cx="11963400" cy="75152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5" name="Obraz 4" descr="Museum_of_the_History_of_Polish_Jews_in_Warsaw_Main_exhibition_Encounters_with_modernity_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548680"/>
            <a:ext cx="5940152" cy="3528392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123728" y="4149080"/>
            <a:ext cx="5544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źródło: </a:t>
            </a:r>
            <a:r>
              <a:rPr lang="pl-PL" sz="1000" dirty="0" err="1" smtClean="0"/>
              <a:t>polin.pl</a:t>
            </a:r>
            <a:r>
              <a:rPr lang="pl-PL" sz="1000" dirty="0" smtClean="0"/>
              <a:t>, fot. Magda Starowieyska i Darek Golik / Muzeum Historii Żydów Polskich POLIN</a:t>
            </a:r>
            <a:endParaRPr lang="pl-PL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Muzeum Historii Żydów Polskich.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P O L I N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 rot="10800000" flipV="1">
            <a:off x="-324544" y="4581128"/>
            <a:ext cx="946854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Na żydowskiej ulicy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(1918–1939) – galeria poświęcona okresowi II Rzeczypospolitej, uważanemu – pomimo wyzwań, przed jakimi stanęło młode państwo – za drugi złoty wiek w historii polskich Żydów. Inspiracją dla odtworzonego fragmentu ulicy z szyldami, brukiem i latarniami gazowymi była warszawska ulica Nalewki. Dwupoziomowa ekspozycja przybliża również żydowski film i teatr (m.in. znajduje się tutaj mała salka kinowa), życie literackie (warszawska kawiarnia Mała Ziemiańska), a także działalność polityczną Żydów w Polsce. </a:t>
            </a:r>
          </a:p>
        </p:txBody>
      </p:sp>
      <p:sp>
        <p:nvSpPr>
          <p:cNvPr id="3074" name="AutoShape 2" descr="Znalezione obrazy dla zapytania muzeum historii &amp;zdot;ydó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077" name="Picture 5" descr="C:\Users\kurs\Desktop\ul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548680"/>
            <a:ext cx="7344816" cy="3744416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2195736" y="4365104"/>
            <a:ext cx="5544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źródło: </a:t>
            </a:r>
            <a:r>
              <a:rPr lang="pl-PL" sz="1000" dirty="0" err="1" smtClean="0"/>
              <a:t>polin.pl</a:t>
            </a:r>
            <a:r>
              <a:rPr lang="pl-PL" sz="1000" dirty="0" smtClean="0"/>
              <a:t>, fot. Magda Starowieyska i Darek Golik / Muzeum Historii Żydów Polskich POLIN</a:t>
            </a:r>
            <a:endParaRPr lang="pl-PL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23528" y="4437112"/>
            <a:ext cx="84249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b="1" dirty="0" smtClean="0"/>
              <a:t>Zagłada</a:t>
            </a:r>
            <a:r>
              <a:rPr lang="pl-PL" dirty="0" smtClean="0"/>
              <a:t> (1939–1945) – ta galeria ukazuje grozę Holocaustu, w wyniku którego śmierć poniosło ok. 90% z 3,3 miliona polskich Żydów. Dużo miejsca poświęcono w niej historii getta warszawskiego – największego z ok. 600 gett utworzonych przez Niemców na terenie okupowanej Polski. Wydarzenia z historii getta opatrzono umieszczonymi  na ścianach cytatami m.in. z </a:t>
            </a:r>
            <a:r>
              <a:rPr lang="pl-PL" i="1" dirty="0" smtClean="0"/>
              <a:t>Dziennika</a:t>
            </a:r>
            <a:r>
              <a:rPr lang="pl-PL" dirty="0" smtClean="0"/>
              <a:t> Adama </a:t>
            </a:r>
            <a:r>
              <a:rPr lang="pl-PL" dirty="0" err="1" smtClean="0"/>
              <a:t>Czerniakowa</a:t>
            </a:r>
            <a:r>
              <a:rPr lang="pl-PL" dirty="0" smtClean="0"/>
              <a:t> i </a:t>
            </a:r>
            <a:r>
              <a:rPr lang="pl-PL" i="1" dirty="0" smtClean="0"/>
              <a:t>Kroniki getta warszawskiego</a:t>
            </a:r>
            <a:r>
              <a:rPr lang="pl-PL" dirty="0" smtClean="0"/>
              <a:t> Emanuela </a:t>
            </a:r>
            <a:r>
              <a:rPr lang="pl-PL" dirty="0" err="1" smtClean="0"/>
              <a:t>Ringelbluma</a:t>
            </a:r>
            <a:r>
              <a:rPr lang="pl-PL" dirty="0" smtClean="0"/>
              <a:t>. Wąskie przejście a następnie schody z nazwami wysiedlanych ulic – od Siennej po Stawki – prowadzą w dół, na </a:t>
            </a:r>
            <a:r>
              <a:rPr lang="pl-PL" dirty="0" err="1" smtClean="0"/>
              <a:t>Umschlagplatz</a:t>
            </a:r>
            <a:endParaRPr lang="pl-PL" dirty="0"/>
          </a:p>
        </p:txBody>
      </p:sp>
      <p:sp>
        <p:nvSpPr>
          <p:cNvPr id="2052" name="AutoShape 4" descr="https://upload.wikimedia.org/wikipedia/commons/thumb/e/ea/Museum_of_the_History_of_Polish_Jews_in_Warsaw_Main_exhibition_Holocaust_01.jpg/1280px-Museum_of_the_History_of_Polish_Jews_in_Warsaw_Main_exhibition_Holocaust_01.jpg"/>
          <p:cNvSpPr>
            <a:spLocks noChangeAspect="1" noChangeArrowheads="1"/>
          </p:cNvSpPr>
          <p:nvPr/>
        </p:nvSpPr>
        <p:spPr bwMode="auto">
          <a:xfrm>
            <a:off x="155575" y="-3208338"/>
            <a:ext cx="10677525" cy="6696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053" name="Picture 5" descr="C:\Users\kurs\Desktop\zagła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764704"/>
            <a:ext cx="6120680" cy="3478380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2123728" y="4293096"/>
            <a:ext cx="5544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źródło: </a:t>
            </a:r>
            <a:r>
              <a:rPr lang="pl-PL" sz="1000" dirty="0" err="1" smtClean="0"/>
              <a:t>polin.pl</a:t>
            </a:r>
            <a:r>
              <a:rPr lang="pl-PL" sz="1000" dirty="0" smtClean="0"/>
              <a:t>, fot. Magda Starowieyska i Darek Golik / Muzeum Historii Żydów Polskich POLIN</a:t>
            </a:r>
            <a:endParaRPr lang="pl-PL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 descr="https://upload.wikimedia.org/wikipedia/commons/e/eb/Museum_of_the_History_of_Polish_Jews_Umschlagplatz_01.JPG"/>
          <p:cNvSpPr>
            <a:spLocks noChangeAspect="1" noChangeArrowheads="1"/>
          </p:cNvSpPr>
          <p:nvPr/>
        </p:nvSpPr>
        <p:spPr bwMode="auto">
          <a:xfrm>
            <a:off x="155575" y="-3603625"/>
            <a:ext cx="11344275" cy="75152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6868" name="AutoShape 4" descr="https://upload.wikimedia.org/wikipedia/commons/thumb/e/eb/Museum_of_the_History_of_Polish_Jews_Umschlagplatz_01.JPG/1280px-Museum_of_the_History_of_Polish_Jews_Umschlagplatz_01.JPG"/>
          <p:cNvSpPr>
            <a:spLocks noChangeAspect="1" noChangeArrowheads="1"/>
          </p:cNvSpPr>
          <p:nvPr/>
        </p:nvSpPr>
        <p:spPr bwMode="auto">
          <a:xfrm>
            <a:off x="155575" y="-3208338"/>
            <a:ext cx="10086975" cy="6696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4" name="Obraz 3" descr="Museum_of_the_History_of_Polish_Jews_Umschlagplatz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620688"/>
            <a:ext cx="7128792" cy="4828845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971600" y="6093296"/>
            <a:ext cx="5525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                                      Schody z nazwami wysiedlanych ulic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4283968" y="5517232"/>
            <a:ext cx="4248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 smtClean="0"/>
              <a:t>Źródło: </a:t>
            </a:r>
            <a:r>
              <a:rPr lang="pl-PL" sz="1000" dirty="0" err="1" smtClean="0"/>
              <a:t>Wikipedia.pl</a:t>
            </a:r>
            <a:endParaRPr lang="pl-PL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" y="4293096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b="1" dirty="0" smtClean="0"/>
              <a:t>Po wojnie</a:t>
            </a:r>
            <a:r>
              <a:rPr lang="pl-PL" dirty="0" smtClean="0"/>
              <a:t> (od 1944) – ostatnia galeria przedstawia okres od wyzwolenia Polski aż do dnia dzisiejszego. Początek ekspozycji pokazuje dylematy ocalałych z Holocaustu polskich Żydów: „zostać, czy wyjechać”? Większość wyemigrowała z kraju w pierwszych latach po wojnie przede wszystkim z powodu antysemityzmu i pogromów, m.in. w Kielcach, Krakowie i Rzeszowie. Ci, którzy zdecydowali się wtedy pozostać, zostali zmuszeni do wyjazdu w wyniku antysemickiej nagonki władz PRL w marcu 1968.</a:t>
            </a:r>
            <a:endParaRPr lang="pl-PL" dirty="0"/>
          </a:p>
        </p:txBody>
      </p:sp>
      <p:pic>
        <p:nvPicPr>
          <p:cNvPr id="1027" name="Picture 3" descr="C:\Users\kurs\Desktop\po woj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559080"/>
            <a:ext cx="6696744" cy="3276726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2411760" y="3933056"/>
            <a:ext cx="5544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źródło: </a:t>
            </a:r>
            <a:r>
              <a:rPr lang="pl-PL" sz="1000" dirty="0" err="1" smtClean="0"/>
              <a:t>polin.pl</a:t>
            </a:r>
            <a:r>
              <a:rPr lang="pl-PL" sz="1000" dirty="0" smtClean="0"/>
              <a:t>, fot. Magda Starowieyska i Darek Golik / Muzeum Historii Żydów Polskich POLIN</a:t>
            </a:r>
            <a:endParaRPr lang="pl-PL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 descr="https://upload.wikimedia.org/wikipedia/commons/thumb/8/85/Museum_of_the_History_of_Polish_Jews_in_Warsaw_Main_exhibition_Postwar_02.jpg/800px-Museum_of_the_History_of_Polish_Jews_in_Warsaw_Main_exhibition_Postwar_02.jpg"/>
          <p:cNvSpPr>
            <a:spLocks noChangeAspect="1" noChangeArrowheads="1"/>
          </p:cNvSpPr>
          <p:nvPr/>
        </p:nvSpPr>
        <p:spPr bwMode="auto">
          <a:xfrm>
            <a:off x="155575" y="-3208338"/>
            <a:ext cx="5334000" cy="6696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" name="Obraz 2" descr="382px-Museum_of_the_History_of_Polish_Jews_in_Warsaw_Main_exhibition_Postwar_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764704"/>
            <a:ext cx="6048672" cy="4104456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1115616" y="5301208"/>
            <a:ext cx="6406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             Fragment ekspozycji poświęconej wydarzeniom marcowym</a:t>
            </a:r>
          </a:p>
          <a:p>
            <a:r>
              <a:rPr lang="pl-PL" dirty="0" smtClean="0"/>
              <a:t>             w Muzeum Historii Żydów  Polskich w Warszawie.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2411760" y="4941168"/>
            <a:ext cx="5544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źródło: </a:t>
            </a:r>
            <a:r>
              <a:rPr lang="pl-PL" sz="1000" dirty="0" err="1" smtClean="0"/>
              <a:t>polin.pl</a:t>
            </a:r>
            <a:r>
              <a:rPr lang="pl-PL" sz="1000" dirty="0" smtClean="0"/>
              <a:t>, fot. Magda Starowieyska i Darek Golik / Muzeum Historii Żydów Polskich POLIN</a:t>
            </a:r>
            <a:endParaRPr lang="pl-PL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971600" y="4797151"/>
            <a:ext cx="72728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 smtClean="0"/>
              <a:t>Oprócz działalności muzealnej, skoncentrowanej wokół wystawy stałej oraz wystaw czasowych, Muzeum prowadzi organizuje m.in. wykłady, seminaria i panele dyskusyjne, spotkania z ludźmi sztuki i kultury, spotkania z ludźmi, którzy pamiętają czasy Holokaustu, ale także koncerty, przedstawienia teatralne i warsztaty dla dzieci. Organizuje i współorganizuje imprezy związane z wspieraniem tolerancji i różnorodności.</a:t>
            </a:r>
            <a:endParaRPr lang="pl-PL" dirty="0"/>
          </a:p>
        </p:txBody>
      </p:sp>
      <p:sp>
        <p:nvSpPr>
          <p:cNvPr id="1026" name="AutoShape 2" descr="https://upload.wikimedia.org/wikipedia/commons/a/a9/Auditorium_Museum_of_the_History_of_Polish_Jews_05.JPG"/>
          <p:cNvSpPr>
            <a:spLocks noChangeAspect="1" noChangeArrowheads="1"/>
          </p:cNvSpPr>
          <p:nvPr/>
        </p:nvSpPr>
        <p:spPr bwMode="auto">
          <a:xfrm>
            <a:off x="155575" y="-3603625"/>
            <a:ext cx="11344275" cy="75152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5" name="Obraz 4" descr="Auditorium_Museum_of_the_History_of_Polish_Jews_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404664"/>
            <a:ext cx="6552728" cy="412317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3419872" y="4581128"/>
            <a:ext cx="45365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 smtClean="0"/>
              <a:t>źródło: http://www.constructalia.com</a:t>
            </a:r>
            <a:endParaRPr lang="pl-PL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ark-l-m.fi/tl_files/download/0091_museum-of-the-history-of-the-polish-jews-photo-by-Wojciech%20Krynski.jpg"/>
          <p:cNvPicPr>
            <a:picLocks noChangeAspect="1" noChangeArrowheads="1"/>
          </p:cNvPicPr>
          <p:nvPr/>
        </p:nvPicPr>
        <p:blipFill>
          <a:blip r:embed="rId2" cstate="print"/>
          <a:srcRect t="14000"/>
          <a:stretch>
            <a:fillRect/>
          </a:stretch>
        </p:blipFill>
        <p:spPr bwMode="auto">
          <a:xfrm>
            <a:off x="1547664" y="476672"/>
            <a:ext cx="5616624" cy="3568208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755576" y="4437112"/>
            <a:ext cx="80023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Zapraszam do zwiedzania Muzeum  „POLIN”  przy ul. Mordechaja Anielewicza 6</a:t>
            </a:r>
          </a:p>
          <a:p>
            <a:r>
              <a:rPr lang="pl-PL" dirty="0" smtClean="0"/>
              <a:t> w Warszawie oraz  do obejrzenia wystawy stałej.</a:t>
            </a:r>
          </a:p>
          <a:p>
            <a:r>
              <a:rPr lang="pl-PL" dirty="0" smtClean="0"/>
              <a:t> Naprawdę warto.</a:t>
            </a:r>
          </a:p>
          <a:p>
            <a:endParaRPr lang="pl-PL" dirty="0" smtClean="0"/>
          </a:p>
          <a:p>
            <a:r>
              <a:rPr lang="pl-PL" dirty="0" smtClean="0"/>
              <a:t>  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539552" y="5949280"/>
            <a:ext cx="19591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Dziękuję za uwagę.</a:t>
            </a:r>
          </a:p>
          <a:p>
            <a:r>
              <a:rPr lang="pl-PL" dirty="0" smtClean="0"/>
              <a:t>Alicja Murawska.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3851920" y="4077072"/>
            <a:ext cx="540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źródło: </a:t>
            </a:r>
            <a:r>
              <a:rPr lang="pl-PL" sz="1000" dirty="0" err="1" smtClean="0"/>
              <a:t>bryla.pl</a:t>
            </a:r>
            <a:r>
              <a:rPr lang="pl-PL" sz="1000" dirty="0" smtClean="0"/>
              <a:t>, fot. Wojciech Kryński (</a:t>
            </a:r>
            <a:r>
              <a:rPr lang="pl-PL" sz="1000" dirty="0" err="1" smtClean="0"/>
              <a:t>arkkitehtuurinfinlandia.fi</a:t>
            </a:r>
            <a:r>
              <a:rPr lang="pl-PL" sz="1000" dirty="0" smtClean="0"/>
              <a:t>)</a:t>
            </a:r>
            <a:endParaRPr lang="pl-PL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 bwMode="auto">
          <a:xfrm>
            <a:off x="1043608" y="908720"/>
            <a:ext cx="6984776" cy="2792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 fontScale="67500" lnSpcReduction="20000"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pl-PL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  <a:t/>
            </a:r>
            <a:br>
              <a:rPr kumimoji="0" lang="pl-PL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</a:br>
            <a:r>
              <a:rPr kumimoji="0" lang="pl-PL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  <a:t/>
            </a:r>
            <a:br>
              <a:rPr kumimoji="0" lang="pl-PL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</a:br>
            <a:r>
              <a:rPr kumimoji="0" lang="pl-PL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  <a:t/>
            </a:r>
            <a:br>
              <a:rPr kumimoji="0" lang="pl-PL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</a:br>
            <a:r>
              <a:rPr kumimoji="0" lang="pl-PL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  <a:t/>
            </a:r>
            <a:br>
              <a:rPr kumimoji="0" lang="pl-PL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</a:br>
            <a:r>
              <a:rPr kumimoji="0" lang="pl-PL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  <a:t/>
            </a:r>
            <a:br>
              <a:rPr kumimoji="0" lang="pl-PL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</a:br>
            <a:r>
              <a:rPr kumimoji="0" lang="pl-PL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  <a:t/>
            </a:r>
            <a:br>
              <a:rPr kumimoji="0" lang="pl-PL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</a:br>
            <a:r>
              <a:rPr kumimoji="0" lang="pl-PL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  <a:t>Uczestnik projektu jako autor niniejszej prezentacji wyraził zgodę na wykorzystanie wytworzonych przez siebie utworów do celów edukacyjnych oraz promocyjnych w części lub całości zgodnie z Regulaminem rekrutacji </a:t>
            </a:r>
            <a:br>
              <a:rPr kumimoji="0" lang="pl-PL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</a:br>
            <a:r>
              <a:rPr kumimoji="0" lang="pl-PL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  <a:t>i uczestnictwa w projekcie: „Podaj dalej 2 – Senior dla Kultury”.</a:t>
            </a:r>
            <a:br>
              <a:rPr kumimoji="0" lang="pl-PL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</a:br>
            <a:r>
              <a:rPr kumimoji="0" lang="pl-PL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  <a:t/>
            </a:r>
            <a:br>
              <a:rPr kumimoji="0" lang="pl-PL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</a:br>
            <a:r>
              <a:rPr kumimoji="0" lang="pl-PL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  <a:t>Ilustracje, zdjęcia i utwory przedstawione w niniejszej prezentacji pochodzą </a:t>
            </a:r>
            <a:br>
              <a:rPr kumimoji="0" lang="pl-PL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</a:br>
            <a:r>
              <a:rPr kumimoji="0" lang="pl-PL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  <a:t>z zasobów sieci Internet oraz zasobów prywatnych uczestników projektu i są wykorzystywane przez organizatora wyłącznie w celu edukacyjnych </a:t>
            </a:r>
            <a:br>
              <a:rPr kumimoji="0" lang="pl-PL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</a:br>
            <a:r>
              <a:rPr kumimoji="0" lang="pl-PL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  <a:t>i promocyjnych ww. projektu. Wykorzystanie prezentacji w innym celu jest prawnie zabronione.</a:t>
            </a:r>
            <a:endParaRPr kumimoji="0" lang="pl-PL" sz="6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icrosoft YaHei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Znalezione obrazy dla zapytania muzeum historii &amp;zdot;ydów polski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28" name="AutoShape 4" descr="Znalezione obrazy dla zapytania muzeum historii &amp;zdot;ydów polski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30" name="Picture 6" descr="http://static.prsa.pl/images/d2378d3a-01c8-48e2-807e-eafaf09a1f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052736"/>
            <a:ext cx="6315075" cy="3371851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683568" y="5013176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Muzeum Historii Żydów Polskich</a:t>
            </a:r>
            <a:r>
              <a:rPr lang="pl-PL" dirty="0" smtClean="0"/>
              <a:t> (MHŻP) – muzeum znajdujące się w Śródmieściu Warszawy, na Muranowie dokumentujące wielowiekową historię Żydów w Polsce.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539552" y="5877272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Powstało w centrum dawnej dzielnicy żydowskiej Warszawy, zwanej Dzielnicą Północną.    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2843808" y="4509120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 smtClean="0"/>
              <a:t>źródło: </a:t>
            </a:r>
            <a:r>
              <a:rPr lang="pl-PL" sz="1000" dirty="0" err="1" smtClean="0"/>
              <a:t>polskieradio.pl</a:t>
            </a:r>
            <a:r>
              <a:rPr lang="pl-PL" sz="1000" dirty="0" smtClean="0"/>
              <a:t>, fot. Radek Pietruszka, PAP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i.wp.pl/a/f/jpeg/30947/wp_muzeum_zydow60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548680"/>
            <a:ext cx="5715000" cy="3810000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1763688" y="4941168"/>
            <a:ext cx="56625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Gmach Muzeum od strony ul. Zamenhofa.</a:t>
            </a:r>
          </a:p>
          <a:p>
            <a:r>
              <a:rPr lang="pl-PL" dirty="0" smtClean="0"/>
              <a:t>Widoczne główne wejście w kształcie </a:t>
            </a:r>
            <a:r>
              <a:rPr lang="pl-PL" i="1" dirty="0" smtClean="0"/>
              <a:t>hebrajskiej</a:t>
            </a:r>
            <a:r>
              <a:rPr lang="pl-PL" dirty="0" smtClean="0"/>
              <a:t> litery </a:t>
            </a:r>
            <a:r>
              <a:rPr lang="pl-PL" i="1" dirty="0" err="1" smtClean="0"/>
              <a:t>taw</a:t>
            </a:r>
            <a:r>
              <a:rPr lang="pl-PL" i="1" dirty="0" smtClean="0"/>
              <a:t>.</a:t>
            </a:r>
            <a:endParaRPr lang="pl-PL" i="1" dirty="0"/>
          </a:p>
        </p:txBody>
      </p:sp>
      <p:sp>
        <p:nvSpPr>
          <p:cNvPr id="4" name="pole tekstowe 3"/>
          <p:cNvSpPr txBox="1"/>
          <p:nvPr/>
        </p:nvSpPr>
        <p:spPr>
          <a:xfrm>
            <a:off x="3491880" y="4509120"/>
            <a:ext cx="39604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 smtClean="0"/>
              <a:t>źródło: </a:t>
            </a:r>
            <a:r>
              <a:rPr lang="pl-PL" sz="1000" dirty="0" err="1" smtClean="0"/>
              <a:t>marucha.wordpress.com</a:t>
            </a:r>
            <a:endParaRPr lang="pl-PL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827584" y="4869160"/>
            <a:ext cx="77048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 smtClean="0"/>
              <a:t>Muzeum mieści się w gmachu wzniesionym w latach 2009–2013 według projektu zespołu fińskich architektów kierowanego przez Rainera </a:t>
            </a:r>
            <a:r>
              <a:rPr lang="pl-PL" dirty="0" err="1" smtClean="0"/>
              <a:t>Mahlamäkiego</a:t>
            </a:r>
            <a:r>
              <a:rPr lang="pl-PL" dirty="0" smtClean="0"/>
              <a:t>, który otrzymał I nagrodę w rozstrzygniętym w 2005 roku Międzynarodowym Konkursie Architektonicznym. Placówka rozpoczęła działalność w nowej siedzibie w kwietniu 2013.</a:t>
            </a:r>
            <a:endParaRPr lang="pl-PL" dirty="0"/>
          </a:p>
        </p:txBody>
      </p:sp>
      <p:pic>
        <p:nvPicPr>
          <p:cNvPr id="16386" name="Picture 2" descr="http://archiwum.stgu.pl/wp-content/themes/mimbo2.2/images/Muzeum-%C5%BByd%C3%B3w-Polskich-wej%C5%9Bcie-g%C5%82%C3%B3wne-600x4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620688"/>
            <a:ext cx="5715000" cy="3857625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3203848" y="4581128"/>
            <a:ext cx="4248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 smtClean="0"/>
              <a:t>źródło: </a:t>
            </a:r>
            <a:r>
              <a:rPr lang="pl-PL" sz="1000" dirty="0" err="1" smtClean="0">
                <a:hlinkClick r:id="rId3"/>
              </a:rPr>
              <a:t>www.bryla.pl</a:t>
            </a:r>
            <a:r>
              <a:rPr lang="pl-PL" sz="1000" dirty="0" smtClean="0"/>
              <a:t>, materiały inwestora   </a:t>
            </a:r>
            <a:endParaRPr lang="pl-PL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95536" y="4581128"/>
            <a:ext cx="84249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 smtClean="0"/>
              <a:t>Muzeum Historii Żydów Polskich powstało z inicjatywy Stowarzyszenia Żydowski Instytut Historyczny w Polsce (SŻIH) i jest jedną z pierwszych w Polsce instytucji kultury utworzonych w oparciu o rozwiązania partnerstwa publiczno-prywatnego. Powstało </a:t>
            </a:r>
            <a:br>
              <a:rPr lang="pl-PL" dirty="0" smtClean="0"/>
            </a:br>
            <a:r>
              <a:rPr lang="pl-PL" dirty="0" smtClean="0"/>
              <a:t>i prowadzi działalność dzięki środkom przekazywanym przez rząd (Ministerstwo Kultury </a:t>
            </a:r>
            <a:br>
              <a:rPr lang="pl-PL" dirty="0" smtClean="0"/>
            </a:br>
            <a:r>
              <a:rPr lang="pl-PL" dirty="0" smtClean="0"/>
              <a:t>i Dziedzictwa Narodowego), samorząd terytorialny (miasto stołeczne Warszawa) </a:t>
            </a:r>
            <a:br>
              <a:rPr lang="pl-PL" dirty="0" smtClean="0"/>
            </a:br>
            <a:r>
              <a:rPr lang="pl-PL" dirty="0" smtClean="0"/>
              <a:t>i organizację pozarządową, które zgromadziło środki od darczyńców z Polski i zagranicy (SŻIH).</a:t>
            </a:r>
            <a:endParaRPr lang="pl-PL" dirty="0"/>
          </a:p>
        </p:txBody>
      </p:sp>
      <p:pic>
        <p:nvPicPr>
          <p:cNvPr id="17410" name="Picture 2" descr="http://www.architektura.info/var/architektura/storage/images/media/images/wallpaper/warszawa_nowym_berlinem/muzeum_historii_zydow_polskich_warszawa_projekt_lahdelma_mahlamaki_architects/63286-1-pol-PL/muzeum_historii_zydow_polskich_warszawa_projekt_lahdelma_mahlamaki_architects_gallery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124744"/>
            <a:ext cx="4906516" cy="2924176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3059832" y="4221088"/>
            <a:ext cx="4392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 smtClean="0"/>
              <a:t>źródło: </a:t>
            </a:r>
            <a:r>
              <a:rPr lang="pl-PL" sz="1000" dirty="0" err="1" smtClean="0"/>
              <a:t>architektura.info</a:t>
            </a:r>
            <a:r>
              <a:rPr lang="pl-PL" sz="1000" dirty="0" smtClean="0"/>
              <a:t>, </a:t>
            </a:r>
            <a:r>
              <a:rPr lang="pl-PL" sz="1000" dirty="0" err="1" smtClean="0"/>
              <a:t>www.wallpaper.com</a:t>
            </a:r>
            <a:endParaRPr lang="pl-PL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83568" y="4437112"/>
            <a:ext cx="7920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 smtClean="0"/>
              <a:t>Muzeum realizuje dwie funkcje: tradycyjnego muzeum i centrum kulturalno-edukacyjnego. 0pisuje wkład Żydów w rozwój polskiej kultury, nauki i gospodarki. Przedstawia ich historię od przybycia ok. 960 r. na ziemie polskie pierwszych żydowskich kupców i początków żydowskiego osadnictwa na obszarze dawnej I Rzeczypospolitej (tj. także na obecnym terytorium Litwy, Białorusi, Ukrainy i zachodniej części Rosji) aż po historię najnowszą społeczności żydowskiej w III RP.</a:t>
            </a:r>
            <a:endParaRPr lang="pl-PL" dirty="0"/>
          </a:p>
        </p:txBody>
      </p:sp>
      <p:sp>
        <p:nvSpPr>
          <p:cNvPr id="18434" name="AutoShape 2" descr="Znalezione obrazy dla zapytania muzeum historii &amp;zdot;ydów polski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6" name="Obraz 5" descr="bra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476672"/>
            <a:ext cx="5040312" cy="33546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11560" y="5301208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 smtClean="0"/>
              <a:t>We wrześniu 2014 Muzeum dodało do swojej nazwy słowo „</a:t>
            </a:r>
            <a:r>
              <a:rPr lang="pl-PL" dirty="0" err="1" smtClean="0"/>
              <a:t>Polin</a:t>
            </a:r>
            <a:r>
              <a:rPr lang="pl-PL" dirty="0" smtClean="0"/>
              <a:t>” („Polska” w języku hebrajskim), nawiązujące do legendy o pojawieniu się na ziemiach polskich pierwszych Żydów.</a:t>
            </a:r>
            <a:endParaRPr lang="pl-PL" dirty="0"/>
          </a:p>
        </p:txBody>
      </p:sp>
      <p:pic>
        <p:nvPicPr>
          <p:cNvPr id="19458" name="Picture 2" descr="http://bi.gazeta.pl/im/7/11794/z11794527Q,Muzeum-Historii-Zydow-Polski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620688"/>
            <a:ext cx="6768752" cy="4152306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3203848" y="4941168"/>
            <a:ext cx="45365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 smtClean="0"/>
              <a:t>źródło: </a:t>
            </a:r>
            <a:r>
              <a:rPr lang="pl-PL" sz="1000" dirty="0" err="1" smtClean="0"/>
              <a:t>bryla.pl</a:t>
            </a:r>
            <a:r>
              <a:rPr lang="pl-PL" sz="1000" dirty="0" smtClean="0"/>
              <a:t>, fot. Agnieszka Rumińska</a:t>
            </a:r>
            <a:endParaRPr lang="pl-PL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 descr="https://upload.wikimedia.org/wikipedia/commons/thumb/e/eb/Museum_of_the_History_of_Polish_Jews_Umschlagplatz_01.JPG/1280px-Museum_of_the_History_of_Polish_Jews_Umschlagplatz_01.JPG"/>
          <p:cNvSpPr>
            <a:spLocks noChangeAspect="1" noChangeArrowheads="1"/>
          </p:cNvSpPr>
          <p:nvPr/>
        </p:nvSpPr>
        <p:spPr bwMode="auto">
          <a:xfrm>
            <a:off x="155575" y="-3208338"/>
            <a:ext cx="10086975" cy="6696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" name="Obraz 2" descr="Museum_of_the_History_of_Polish_Jews_facade_closeup_2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836712"/>
            <a:ext cx="6192688" cy="4384169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755576" y="5733256"/>
            <a:ext cx="78228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Szklane tafle na fasadzie z polskimi i hebrajskimi literami występującymi w słowie </a:t>
            </a:r>
          </a:p>
          <a:p>
            <a:r>
              <a:rPr lang="pl-PL" dirty="0" smtClean="0"/>
              <a:t>„POLIN”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3707904" y="5301208"/>
            <a:ext cx="39604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 smtClean="0"/>
              <a:t>źródło: boundary2.org</a:t>
            </a:r>
            <a:endParaRPr lang="pl-PL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</TotalTime>
  <Words>1417</Words>
  <Application>Microsoft Office PowerPoint</Application>
  <PresentationFormat>Pokaz na ekranie (4:3)</PresentationFormat>
  <Paragraphs>71</Paragraphs>
  <Slides>27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28" baseType="lpstr">
      <vt:lpstr>Motyw pakietu Office</vt:lpstr>
      <vt:lpstr>Slajd 1</vt:lpstr>
      <vt:lpstr>Muzeum Historii Żydów Polskich.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Muzeum Historii Żydów Polskich.</dc:title>
  <dc:creator>kurs</dc:creator>
  <cp:lastModifiedBy>Your User Name</cp:lastModifiedBy>
  <cp:revision>86</cp:revision>
  <dcterms:created xsi:type="dcterms:W3CDTF">2015-06-24T07:48:16Z</dcterms:created>
  <dcterms:modified xsi:type="dcterms:W3CDTF">2015-11-27T11:42:13Z</dcterms:modified>
</cp:coreProperties>
</file>